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5" r:id="rId5"/>
    <p:sldId id="266" r:id="rId6"/>
    <p:sldId id="262" r:id="rId7"/>
    <p:sldId id="268" r:id="rId8"/>
    <p:sldId id="263" r:id="rId9"/>
    <p:sldId id="264" r:id="rId10"/>
    <p:sldId id="267" r:id="rId11"/>
    <p:sldId id="26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868" autoAdjust="0"/>
    <p:restoredTop sz="94660"/>
  </p:normalViewPr>
  <p:slideViewPr>
    <p:cSldViewPr>
      <p:cViewPr varScale="1">
        <p:scale>
          <a:sx n="68" d="100"/>
          <a:sy n="68" d="100"/>
        </p:scale>
        <p:origin x="-155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7344CFD-90DF-473A-8A84-95E1916AA8A9}" type="datetimeFigureOut">
              <a:rPr lang="en-US" smtClean="0"/>
              <a:pPr/>
              <a:t>3/24/2020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79AAE21-1F54-4482-BCA7-4E44549843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79AAE21-1F54-4482-BCA7-4E445498432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79AAE21-1F54-4482-BCA7-4E445498432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79AAE21-1F54-4482-BCA7-4E445498432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79AAE21-1F54-4482-BCA7-4E44549843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79AAE21-1F54-4482-BCA7-4E445498432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79AAE21-1F54-4482-BCA7-4E44549843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7344CFD-90DF-473A-8A84-95E1916AA8A9}" type="datetimeFigureOut">
              <a:rPr lang="en-US" smtClean="0"/>
              <a:pPr/>
              <a:t>3/24/2020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79AAE21-1F54-4482-BCA7-4E44549843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7344CFD-90DF-473A-8A84-95E1916AA8A9}" type="datetimeFigureOut">
              <a:rPr lang="en-US" smtClean="0"/>
              <a:pPr/>
              <a:t>3/24/2020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79AAE21-1F54-4482-BCA7-4E445498432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79AAE21-1F54-4482-BCA7-4E44549843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7344CFD-90DF-473A-8A84-95E1916AA8A9}"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79AAE21-1F54-4482-BCA7-4E44549843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7344CFD-90DF-473A-8A84-95E1916AA8A9}" type="datetimeFigureOut">
              <a:rPr lang="en-US" smtClean="0"/>
              <a:pPr/>
              <a:t>3/24/2020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79AAE21-1F54-4482-BCA7-4E44549843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dictionary.com/browse/euphemism/" TargetMode="External"/><Relationship Id="rId2" Type="http://schemas.openxmlformats.org/officeDocument/2006/relationships/hyperlink" Target="https://www.dictionary.com/browse/allusion/" TargetMode="External"/><Relationship Id="rId1" Type="http://schemas.openxmlformats.org/officeDocument/2006/relationships/slideLayout" Target="../slideLayouts/slideLayout4.xml"/><Relationship Id="rId4" Type="http://schemas.openxmlformats.org/officeDocument/2006/relationships/hyperlink" Target="https://www.dictionary.com/browse/dysphemis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dictionary.com/browse/irony/" TargetMode="External"/><Relationship Id="rId2" Type="http://schemas.openxmlformats.org/officeDocument/2006/relationships/hyperlink" Target="https://www.dictionary.com/browse/allegory/"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literaryterms.net/cliche/" TargetMode="External"/><Relationship Id="rId2" Type="http://schemas.openxmlformats.org/officeDocument/2006/relationships/hyperlink" Target="https://literaryterms.net/malapropism/" TargetMode="External"/><Relationship Id="rId1" Type="http://schemas.openxmlformats.org/officeDocument/2006/relationships/slideLayout" Target="../slideLayouts/slideLayout4.xml"/><Relationship Id="rId4" Type="http://schemas.openxmlformats.org/officeDocument/2006/relationships/hyperlink" Target="https://literaryterms.net/clich%C3%A9/"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dictionary.com/browse/analogy/" TargetMode="External"/><Relationship Id="rId2" Type="http://schemas.openxmlformats.org/officeDocument/2006/relationships/hyperlink" Target="https://www.dictionary.com/browse/simile/"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dictionary.com/e/slang/humblebrag/" TargetMode="External"/><Relationship Id="rId2" Type="http://schemas.openxmlformats.org/officeDocument/2006/relationships/hyperlink" Target="https://www.dictionary.com/browse/oxymoron/" TargetMode="External"/><Relationship Id="rId1" Type="http://schemas.openxmlformats.org/officeDocument/2006/relationships/slideLayout" Target="../slideLayouts/slideLayout4.xml"/><Relationship Id="rId4" Type="http://schemas.openxmlformats.org/officeDocument/2006/relationships/hyperlink" Target="https://www.dictionary.com/browse/paradox/"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1371599"/>
          </a:xfrm>
        </p:spPr>
        <p:txBody>
          <a:bodyPr>
            <a:normAutofit/>
          </a:bodyPr>
          <a:lstStyle/>
          <a:p>
            <a:r>
              <a:rPr lang="en-US" sz="5400" b="1" dirty="0" smtClean="0">
                <a:solidFill>
                  <a:srgbClr val="002060"/>
                </a:solidFill>
                <a:latin typeface="Times New Roman" pitchFamily="18" charset="0"/>
                <a:cs typeface="Times New Roman" pitchFamily="18" charset="0"/>
              </a:rPr>
              <a:t>Literary </a:t>
            </a:r>
            <a:r>
              <a:rPr lang="en-US" sz="5400" b="1" dirty="0" smtClean="0">
                <a:solidFill>
                  <a:srgbClr val="002060"/>
                </a:solidFill>
                <a:latin typeface="Times New Roman" pitchFamily="18" charset="0"/>
                <a:cs typeface="Times New Roman" pitchFamily="18" charset="0"/>
              </a:rPr>
              <a:t>Terms &amp; </a:t>
            </a:r>
            <a:r>
              <a:rPr lang="en-US" sz="5400" b="1" dirty="0" smtClean="0">
                <a:solidFill>
                  <a:srgbClr val="002060"/>
                </a:solidFill>
                <a:latin typeface="Times New Roman" pitchFamily="18" charset="0"/>
                <a:cs typeface="Times New Roman" pitchFamily="18" charset="0"/>
              </a:rPr>
              <a:t>Its Use</a:t>
            </a:r>
            <a:endParaRPr lang="en-US" sz="5400" b="1" dirty="0">
              <a:solidFill>
                <a:srgbClr val="00206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92500" lnSpcReduction="20000"/>
          </a:bodyPr>
          <a:lstStyle/>
          <a:p>
            <a:r>
              <a:rPr lang="en-US" dirty="0" smtClean="0">
                <a:solidFill>
                  <a:srgbClr val="FF0000"/>
                </a:solidFill>
                <a:latin typeface="Times New Roman" pitchFamily="18" charset="0"/>
                <a:cs typeface="Times New Roman" pitchFamily="18" charset="0"/>
              </a:rPr>
              <a:t>Department of English</a:t>
            </a:r>
          </a:p>
          <a:p>
            <a:r>
              <a:rPr lang="en-US" dirty="0" err="1" smtClean="0">
                <a:solidFill>
                  <a:srgbClr val="FF0000"/>
                </a:solidFill>
                <a:latin typeface="Times New Roman" pitchFamily="18" charset="0"/>
                <a:cs typeface="Times New Roman" pitchFamily="18" charset="0"/>
              </a:rPr>
              <a:t>Kanya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Mahavidyalaya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Kharkhoda</a:t>
            </a:r>
            <a:endParaRPr lang="en-US" dirty="0" smtClean="0">
              <a:solidFill>
                <a:srgbClr val="FF0000"/>
              </a:solidFill>
              <a:latin typeface="Times New Roman" pitchFamily="18" charset="0"/>
              <a:cs typeface="Times New Roman" pitchFamily="18" charset="0"/>
            </a:endParaRPr>
          </a:p>
          <a:p>
            <a:r>
              <a:rPr lang="en-US" dirty="0" err="1" smtClean="0">
                <a:solidFill>
                  <a:srgbClr val="FF0000"/>
                </a:solidFill>
                <a:latin typeface="Times New Roman" pitchFamily="18" charset="0"/>
                <a:cs typeface="Times New Roman" pitchFamily="18" charset="0"/>
              </a:rPr>
              <a:t>Sonepat</a:t>
            </a:r>
            <a:r>
              <a:rPr lang="en-US" dirty="0" smtClean="0">
                <a:solidFill>
                  <a:srgbClr val="FF0000"/>
                </a:solidFill>
                <a:latin typeface="Times New Roman" pitchFamily="18" charset="0"/>
                <a:cs typeface="Times New Roman" pitchFamily="18" charset="0"/>
              </a:rPr>
              <a:t>, Haryana</a:t>
            </a:r>
          </a:p>
          <a:p>
            <a:endParaRPr lang="en-US" dirty="0">
              <a:solidFill>
                <a:srgbClr val="FF0000"/>
              </a:solidFill>
              <a:latin typeface="Times New Roman" pitchFamily="18" charset="0"/>
              <a:cs typeface="Times New Roman" pitchFamily="18" charset="0"/>
            </a:endParaRPr>
          </a:p>
        </p:txBody>
      </p:sp>
      <p:pic>
        <p:nvPicPr>
          <p:cNvPr id="4" name="Picture 3" descr="IMG_20191104_130015.jpg"/>
          <p:cNvPicPr>
            <a:picLocks noChangeAspect="1"/>
          </p:cNvPicPr>
          <p:nvPr/>
        </p:nvPicPr>
        <p:blipFill>
          <a:blip r:embed="rId2" cstate="print"/>
          <a:stretch>
            <a:fillRect/>
          </a:stretch>
        </p:blipFill>
        <p:spPr>
          <a:xfrm>
            <a:off x="3505200" y="1676400"/>
            <a:ext cx="1752600" cy="17869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a:latin typeface="Times New Roman" pitchFamily="18" charset="0"/>
                <a:cs typeface="Times New Roman" pitchFamily="18" charset="0"/>
              </a:rPr>
              <a:t>Literary terms</a:t>
            </a:r>
            <a:r>
              <a:rPr lang="en-US" dirty="0">
                <a:latin typeface="Times New Roman" pitchFamily="18" charset="0"/>
                <a:cs typeface="Times New Roman" pitchFamily="18" charset="0"/>
              </a:rPr>
              <a:t> refer to the technique, style, and formatting used by writers and speakers to masterfully emphasize, embellish, or strengthen their </a:t>
            </a:r>
            <a:r>
              <a:rPr lang="en-US" dirty="0" smtClean="0">
                <a:latin typeface="Times New Roman" pitchFamily="18" charset="0"/>
                <a:cs typeface="Times New Roman" pitchFamily="18" charset="0"/>
              </a:rPr>
              <a:t>compositions</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buNone/>
            </a:pPr>
            <a:r>
              <a:rPr lang="en-US" b="1" dirty="0" smtClean="0"/>
              <a:t>Importance :-</a:t>
            </a:r>
          </a:p>
          <a:p>
            <a:pPr>
              <a:buNone/>
            </a:pPr>
            <a:r>
              <a:rPr lang="en-US" b="1" dirty="0" smtClean="0"/>
              <a:t>Literary terms are important in a wide variety of ways. They allow writers and speakers to make comments on society, politics, and trends. Rhetorical devices can be used to strengthen arguments which persuade and convince audiences. </a:t>
            </a:r>
          </a:p>
          <a:p>
            <a:pPr>
              <a:buNone/>
            </a:pPr>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What is Literary terms?	</a:t>
            </a:r>
            <a:endParaRPr lang="en-US" dirty="0">
              <a:solidFill>
                <a:srgbClr val="FF000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77500" lnSpcReduction="20000"/>
          </a:bodyPr>
          <a:lstStyle/>
          <a:p>
            <a:r>
              <a:rPr lang="en-US" b="1" i="1" dirty="0"/>
              <a:t>Satire</a:t>
            </a:r>
            <a:endParaRPr lang="en-US" b="1" dirty="0"/>
          </a:p>
          <a:p>
            <a:pPr algn="just">
              <a:buNone/>
            </a:pPr>
            <a:r>
              <a:rPr lang="en-US" sz="3100" dirty="0">
                <a:latin typeface="Times New Roman" pitchFamily="18" charset="0"/>
                <a:cs typeface="Times New Roman" pitchFamily="18" charset="0"/>
              </a:rPr>
              <a:t>Satire refers to a play, novel, poem, film or other composition which uses comedy, irony, mockery, and exaggeration to criticize the absurdity or weaknesses of a certain person, institution, or situation. Often, satire utilizes comedy for more serious means, such as political and social commentary.</a:t>
            </a:r>
          </a:p>
        </p:txBody>
      </p:sp>
      <p:sp>
        <p:nvSpPr>
          <p:cNvPr id="4" name="Content Placeholder 3"/>
          <p:cNvSpPr>
            <a:spLocks noGrp="1"/>
          </p:cNvSpPr>
          <p:nvPr>
            <p:ph sz="half" idx="2"/>
          </p:nvPr>
        </p:nvSpPr>
        <p:spPr/>
        <p:txBody>
          <a:bodyPr>
            <a:normAutofit fontScale="77500" lnSpcReduction="20000"/>
          </a:bodyPr>
          <a:lstStyle/>
          <a:p>
            <a:pPr fontAlgn="base"/>
            <a:r>
              <a:rPr lang="en-US" b="1" i="1" dirty="0"/>
              <a:t>Metaphor</a:t>
            </a:r>
            <a:endParaRPr lang="en-US" b="1" dirty="0"/>
          </a:p>
          <a:p>
            <a:pPr fontAlgn="base">
              <a:buNone/>
            </a:pPr>
            <a:r>
              <a:rPr lang="en-US" dirty="0"/>
              <a:t>A </a:t>
            </a:r>
            <a:r>
              <a:rPr lang="en-US" dirty="0">
                <a:latin typeface="Times New Roman" pitchFamily="18" charset="0"/>
                <a:cs typeface="Times New Roman" pitchFamily="18" charset="0"/>
              </a:rPr>
              <a:t>metaphor is a direct </a:t>
            </a:r>
            <a:r>
              <a:rPr lang="en-US" dirty="0" smtClean="0">
                <a:latin typeface="Times New Roman" pitchFamily="18" charset="0"/>
                <a:cs typeface="Times New Roman" pitchFamily="18" charset="0"/>
              </a:rPr>
              <a:t>and vivid</a:t>
            </a:r>
            <a:r>
              <a:rPr lang="en-US" dirty="0">
                <a:latin typeface="Times New Roman" pitchFamily="18" charset="0"/>
                <a:cs typeface="Times New Roman" pitchFamily="18" charset="0"/>
              </a:rPr>
              <a:t> comparison between two things usually considered distinct or unrelated. Metaphors discover the connections between unique things and emphasize their similarities poetically without being taken literally. Here are a few examples of metaphor:</a:t>
            </a:r>
          </a:p>
          <a:p>
            <a:pPr fontAlgn="base"/>
            <a:r>
              <a:rPr lang="en-US" dirty="0">
                <a:latin typeface="Times New Roman" pitchFamily="18" charset="0"/>
                <a:cs typeface="Times New Roman" pitchFamily="18" charset="0"/>
              </a:rPr>
              <a:t>Her smile is the sun.</a:t>
            </a:r>
          </a:p>
          <a:p>
            <a:pPr fontAlgn="base"/>
            <a:r>
              <a:rPr lang="en-US" dirty="0">
                <a:latin typeface="Times New Roman" pitchFamily="18" charset="0"/>
                <a:cs typeface="Times New Roman" pitchFamily="18" charset="0"/>
              </a:rPr>
              <a:t>He’s a black sheep.</a:t>
            </a:r>
          </a:p>
          <a:p>
            <a:pPr fontAlgn="base"/>
            <a:r>
              <a:rPr lang="en-US" dirty="0">
                <a:latin typeface="Times New Roman" pitchFamily="18" charset="0"/>
                <a:cs typeface="Times New Roman" pitchFamily="18" charset="0"/>
              </a:rPr>
              <a:t>All the world’s a stage.</a:t>
            </a:r>
          </a:p>
          <a:p>
            <a:pPr fontAlgn="base"/>
            <a:r>
              <a:rPr lang="en-US" dirty="0">
                <a:latin typeface="Times New Roman" pitchFamily="18" charset="0"/>
                <a:cs typeface="Times New Roman" pitchFamily="18" charset="0"/>
              </a:rPr>
              <a:t> </a:t>
            </a:r>
          </a:p>
          <a:p>
            <a:endParaRPr lang="en-US" dirty="0"/>
          </a:p>
        </p:txBody>
      </p:sp>
      <p:sp>
        <p:nvSpPr>
          <p:cNvPr id="2" name="Title 1"/>
          <p:cNvSpPr>
            <a:spLocks noGrp="1"/>
          </p:cNvSpPr>
          <p:nvPr>
            <p:ph type="title"/>
          </p:nvPr>
        </p:nvSpPr>
        <p:spPr/>
        <p:txBody>
          <a:bodyPr/>
          <a:lstStyle/>
          <a:p>
            <a:r>
              <a:rPr lang="en-US" dirty="0" smtClean="0">
                <a:solidFill>
                  <a:srgbClr val="FF0000"/>
                </a:solidFill>
              </a:rPr>
              <a:t>Use of Literary Terms	</a:t>
            </a:r>
            <a:endParaRPr lang="en-US"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i="1" u="sng" dirty="0" smtClean="0">
                <a:latin typeface="Times New Roman" pitchFamily="18" charset="0"/>
                <a:cs typeface="Times New Roman" pitchFamily="18" charset="0"/>
              </a:rPr>
              <a:t>Hyperbole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an obvious and intentional exaggeration, such as </a:t>
            </a:r>
            <a:r>
              <a:rPr lang="en-US" i="1" dirty="0">
                <a:latin typeface="Times New Roman" pitchFamily="18" charset="0"/>
                <a:cs typeface="Times New Roman" pitchFamily="18" charset="0"/>
              </a:rPr>
              <a:t>I read a million books this summer.</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Although teachers everywhere would likely rejoice if this were a true statement, this literary device is often used for dramatic or comedic effect.</a:t>
            </a:r>
          </a:p>
          <a:p>
            <a:endParaRPr lang="en-US" dirty="0"/>
          </a:p>
        </p:txBody>
      </p:sp>
      <p:sp>
        <p:nvSpPr>
          <p:cNvPr id="2" name="Title 1"/>
          <p:cNvSpPr>
            <a:spLocks noGrp="1"/>
          </p:cNvSpPr>
          <p:nvPr>
            <p:ph type="title"/>
          </p:nvPr>
        </p:nvSpPr>
        <p:spPr>
          <a:xfrm>
            <a:off x="457200" y="274638"/>
            <a:ext cx="8229600" cy="563562"/>
          </a:xfrm>
        </p:spPr>
        <p:txBody>
          <a:bodyPr>
            <a:normAutofit fontScale="90000"/>
          </a:bodyPr>
          <a:lstStyle/>
          <a:p>
            <a:r>
              <a:rPr lang="en-US" b="1" u="sng" dirty="0" smtClean="0">
                <a:solidFill>
                  <a:srgbClr val="FF0000"/>
                </a:solidFill>
                <a:latin typeface="Times New Roman" pitchFamily="18" charset="0"/>
                <a:cs typeface="Times New Roman" pitchFamily="18" charset="0"/>
              </a:rPr>
              <a:t>Hyperbole</a:t>
            </a:r>
            <a:endParaRPr lang="en-US" b="1" dirty="0">
              <a:solidFill>
                <a:srgbClr val="FF000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62500" lnSpcReduction="20000"/>
          </a:bodyPr>
          <a:lstStyle/>
          <a:p>
            <a:pPr>
              <a:buNone/>
            </a:pPr>
            <a:r>
              <a:rPr lang="en-US" sz="4500" b="1" dirty="0">
                <a:solidFill>
                  <a:srgbClr val="FFFF00"/>
                </a:solidFill>
                <a:latin typeface="Times New Roman" pitchFamily="18" charset="0"/>
                <a:cs typeface="Times New Roman" pitchFamily="18" charset="0"/>
              </a:rPr>
              <a:t>A</a:t>
            </a:r>
            <a:r>
              <a:rPr lang="en-US" sz="4500" b="1" dirty="0" smtClean="0">
                <a:solidFill>
                  <a:srgbClr val="FFFF00"/>
                </a:solidFill>
                <a:latin typeface="Times New Roman" pitchFamily="18" charset="0"/>
                <a:cs typeface="Times New Roman" pitchFamily="18" charset="0"/>
              </a:rPr>
              <a:t>llusion</a:t>
            </a:r>
            <a:endParaRPr lang="en-US" sz="4500" b="1" dirty="0">
              <a:solidFill>
                <a:srgbClr val="FFFF00"/>
              </a:solidFill>
              <a:latin typeface="Times New Roman" pitchFamily="18" charset="0"/>
              <a:cs typeface="Times New Roman" pitchFamily="18" charset="0"/>
            </a:endParaRPr>
          </a:p>
          <a:p>
            <a:r>
              <a:rPr lang="en-US" dirty="0">
                <a:latin typeface="Times New Roman" pitchFamily="18" charset="0"/>
                <a:cs typeface="Times New Roman" pitchFamily="18" charset="0"/>
              </a:rPr>
              <a:t>An </a:t>
            </a:r>
            <a:r>
              <a:rPr lang="en-US" i="1" u="sng" dirty="0">
                <a:latin typeface="Times New Roman" pitchFamily="18" charset="0"/>
                <a:cs typeface="Times New Roman" pitchFamily="18" charset="0"/>
                <a:hlinkClick r:id="rId2"/>
              </a:rPr>
              <a:t>allusion</a:t>
            </a:r>
            <a:r>
              <a:rPr lang="en-US" dirty="0">
                <a:latin typeface="Times New Roman" pitchFamily="18" charset="0"/>
                <a:cs typeface="Times New Roman" pitchFamily="18" charset="0"/>
              </a:rPr>
              <a:t> is an indirect reference to a person, place, event, or artistic work. Allusions assume a level of familiarity on the part of the reader with the referenced work, person, or event.</a:t>
            </a:r>
          </a:p>
          <a:p>
            <a:r>
              <a:rPr lang="en-US" dirty="0">
                <a:latin typeface="Times New Roman" pitchFamily="18" charset="0"/>
                <a:cs typeface="Times New Roman" pitchFamily="18" charset="0"/>
              </a:rPr>
              <a:t>In </a:t>
            </a:r>
            <a:r>
              <a:rPr lang="en-US" i="1" dirty="0">
                <a:latin typeface="Times New Roman" pitchFamily="18" charset="0"/>
                <a:cs typeface="Times New Roman" pitchFamily="18" charset="0"/>
              </a:rPr>
              <a:t>The Adventures of Huckleberry Finn</a:t>
            </a:r>
            <a:r>
              <a:rPr lang="en-US" dirty="0">
                <a:latin typeface="Times New Roman" pitchFamily="18" charset="0"/>
                <a:cs typeface="Times New Roman" pitchFamily="18" charset="0"/>
              </a:rPr>
              <a:t>, one of the con artists who claims to be an heir to the French throne makes allusions to three of Shakespeare’s plays in his jumbled rendition of Hamlet’s soliloquy, which opens with the humorously botched line “To be or not to be: that is the bare bodkin.</a:t>
            </a:r>
          </a:p>
          <a:p>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62500" lnSpcReduction="20000"/>
          </a:bodyPr>
          <a:lstStyle/>
          <a:p>
            <a:pPr>
              <a:buNone/>
            </a:pPr>
            <a:r>
              <a:rPr lang="en-US" sz="4500" b="1" dirty="0">
                <a:solidFill>
                  <a:srgbClr val="FFFF00"/>
                </a:solidFill>
                <a:latin typeface="Times New Roman" pitchFamily="18" charset="0"/>
                <a:cs typeface="Times New Roman" pitchFamily="18" charset="0"/>
              </a:rPr>
              <a:t>E</a:t>
            </a:r>
            <a:r>
              <a:rPr lang="en-US" sz="4500" b="1" dirty="0" smtClean="0">
                <a:solidFill>
                  <a:srgbClr val="FFFF00"/>
                </a:solidFill>
                <a:latin typeface="Times New Roman" pitchFamily="18" charset="0"/>
                <a:cs typeface="Times New Roman" pitchFamily="18" charset="0"/>
              </a:rPr>
              <a:t>uphemism</a:t>
            </a:r>
            <a:endParaRPr lang="en-US" sz="4500" b="1" dirty="0">
              <a:solidFill>
                <a:srgbClr val="FFFF00"/>
              </a:solidFill>
              <a:latin typeface="Times New Roman" pitchFamily="18" charset="0"/>
              <a:cs typeface="Times New Roman" pitchFamily="18" charset="0"/>
            </a:endParaRPr>
          </a:p>
          <a:p>
            <a:r>
              <a:rPr lang="en-US" i="1" u="sng" dirty="0">
                <a:latin typeface="Times New Roman" pitchFamily="18" charset="0"/>
                <a:cs typeface="Times New Roman" pitchFamily="18" charset="0"/>
                <a:hlinkClick r:id="rId3"/>
              </a:rPr>
              <a:t>Euphemism</a:t>
            </a:r>
            <a:r>
              <a:rPr lang="en-US" dirty="0">
                <a:latin typeface="Times New Roman" pitchFamily="18" charset="0"/>
                <a:cs typeface="Times New Roman" pitchFamily="18" charset="0"/>
              </a:rPr>
              <a:t> is the substitution of a mild, indirect, or vague expression for an expression that is thought to be harsh, blunt, or offensive. </a:t>
            </a:r>
            <a:r>
              <a:rPr lang="en-US" i="1" dirty="0">
                <a:latin typeface="Times New Roman" pitchFamily="18" charset="0"/>
                <a:cs typeface="Times New Roman" pitchFamily="18" charset="0"/>
              </a:rPr>
              <a:t>Break wind</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the birds and the bees</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cold turkey</a:t>
            </a:r>
            <a:r>
              <a:rPr lang="en-US" dirty="0">
                <a:latin typeface="Times New Roman" pitchFamily="18" charset="0"/>
                <a:cs typeface="Times New Roman" pitchFamily="18" charset="0"/>
              </a:rPr>
              <a:t> are euphemisms for flatulence, sex and reproduction, and a quick, complete withdrawal from the use of an addictive substance, respectively.</a:t>
            </a:r>
          </a:p>
          <a:p>
            <a:r>
              <a:rPr lang="en-US" dirty="0">
                <a:latin typeface="Times New Roman" pitchFamily="18" charset="0"/>
                <a:cs typeface="Times New Roman" pitchFamily="18" charset="0"/>
              </a:rPr>
              <a:t>The opposite of </a:t>
            </a:r>
            <a:r>
              <a:rPr lang="en-US" i="1" dirty="0">
                <a:latin typeface="Times New Roman" pitchFamily="18" charset="0"/>
                <a:cs typeface="Times New Roman" pitchFamily="18" charset="0"/>
              </a:rPr>
              <a:t>euphemism</a:t>
            </a:r>
            <a:r>
              <a:rPr lang="en-US" dirty="0">
                <a:latin typeface="Times New Roman" pitchFamily="18" charset="0"/>
                <a:cs typeface="Times New Roman" pitchFamily="18" charset="0"/>
              </a:rPr>
              <a:t> is </a:t>
            </a:r>
            <a:r>
              <a:rPr lang="en-US" i="1" u="sng" dirty="0">
                <a:latin typeface="Times New Roman" pitchFamily="18" charset="0"/>
                <a:cs typeface="Times New Roman" pitchFamily="18" charset="0"/>
                <a:hlinkClick r:id="rId4"/>
              </a:rPr>
              <a:t>dysphemism</a:t>
            </a:r>
            <a:r>
              <a:rPr lang="en-US" dirty="0">
                <a:latin typeface="Times New Roman" pitchFamily="18" charset="0"/>
                <a:cs typeface="Times New Roman" pitchFamily="18" charset="0"/>
              </a:rPr>
              <a:t>, defined as the substitution of a harsh, disparaging, or unpleasant expression for a more neutral one.</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381000"/>
            <a:ext cx="8229600" cy="457200"/>
          </a:xfrm>
        </p:spPr>
        <p:txBody>
          <a:bodyPr>
            <a:normAutofit fontScale="90000"/>
          </a:bodyPr>
          <a:lstStyle/>
          <a:p>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77500" lnSpcReduction="20000"/>
          </a:bodyPr>
          <a:lstStyle/>
          <a:p>
            <a:pPr fontAlgn="base">
              <a:buNone/>
            </a:pPr>
            <a:r>
              <a:rPr lang="en-US" b="1" i="1" dirty="0"/>
              <a:t>Alliteration</a:t>
            </a:r>
            <a:endParaRPr lang="en-US" b="1" dirty="0"/>
          </a:p>
          <a:p>
            <a:pPr fontAlgn="base">
              <a:buNone/>
            </a:pPr>
            <a:r>
              <a:rPr lang="en-US" dirty="0">
                <a:latin typeface="Times New Roman" pitchFamily="18" charset="0"/>
                <a:cs typeface="Times New Roman" pitchFamily="18" charset="0"/>
              </a:rPr>
              <a:t>Alliteration is the repetition of a certain sound at the beginning of successive words or phrases. Alliteration is used to create rhythm through repetition and to evoke emotion </a:t>
            </a:r>
            <a:r>
              <a:rPr lang="en-US" dirty="0" smtClean="0">
                <a:latin typeface="Times New Roman" pitchFamily="18" charset="0"/>
                <a:cs typeface="Times New Roman" pitchFamily="18" charset="0"/>
              </a:rPr>
              <a:t>through connotations</a:t>
            </a:r>
            <a:r>
              <a:rPr lang="en-US" dirty="0">
                <a:latin typeface="Times New Roman" pitchFamily="18" charset="0"/>
                <a:cs typeface="Times New Roman" pitchFamily="18" charset="0"/>
              </a:rPr>
              <a:t> attached to certain sounds. Here are a few examples of alliteration:</a:t>
            </a:r>
          </a:p>
          <a:p>
            <a:pPr fontAlgn="base"/>
            <a:r>
              <a:rPr lang="en-US" dirty="0">
                <a:latin typeface="Times New Roman" pitchFamily="18" charset="0"/>
                <a:cs typeface="Times New Roman" pitchFamily="18" charset="0"/>
              </a:rPr>
              <a:t>Sarah swam smoothly and silently across the sound.</a:t>
            </a:r>
          </a:p>
          <a:p>
            <a:pPr fontAlgn="base"/>
            <a:r>
              <a:rPr lang="en-US" dirty="0">
                <a:latin typeface="Times New Roman" pitchFamily="18" charset="0"/>
                <a:cs typeface="Times New Roman" pitchFamily="18" charset="0"/>
              </a:rPr>
              <a:t>Kathy creates crazy and chaotic chants.</a:t>
            </a:r>
          </a:p>
          <a:p>
            <a:pPr>
              <a:buNone/>
            </a:pPr>
            <a:endParaRPr lang="en-US" b="1" dirty="0" smtClean="0"/>
          </a:p>
        </p:txBody>
      </p:sp>
      <p:sp>
        <p:nvSpPr>
          <p:cNvPr id="4" name="Content Placeholder 3"/>
          <p:cNvSpPr>
            <a:spLocks noGrp="1"/>
          </p:cNvSpPr>
          <p:nvPr>
            <p:ph sz="half" idx="2"/>
          </p:nvPr>
        </p:nvSpPr>
        <p:spPr/>
        <p:txBody>
          <a:bodyPr>
            <a:normAutofit fontScale="77500" lnSpcReduction="20000"/>
          </a:bodyPr>
          <a:lstStyle/>
          <a:p>
            <a:pPr fontAlgn="base">
              <a:buNone/>
            </a:pPr>
            <a:r>
              <a:rPr lang="en-US" b="1" i="1" dirty="0"/>
              <a:t>Onomatopoeia</a:t>
            </a:r>
            <a:endParaRPr lang="en-US" b="1" dirty="0"/>
          </a:p>
          <a:p>
            <a:pPr fontAlgn="base">
              <a:buNone/>
            </a:pPr>
            <a:r>
              <a:rPr lang="en-US" dirty="0">
                <a:latin typeface="Times New Roman" pitchFamily="18" charset="0"/>
                <a:cs typeface="Times New Roman" pitchFamily="18" charset="0"/>
              </a:rPr>
              <a:t>Onomatopoeia refers to words which sound like that which they describe. Onomatopoeia creates a vivid reading experience, as words </a:t>
            </a:r>
            <a:r>
              <a:rPr lang="en-US" dirty="0" smtClean="0">
                <a:latin typeface="Times New Roman" pitchFamily="18" charset="0"/>
                <a:cs typeface="Times New Roman" pitchFamily="18" charset="0"/>
              </a:rPr>
              <a:t>are automatic </a:t>
            </a:r>
            <a:r>
              <a:rPr lang="en-US" dirty="0">
                <a:latin typeface="Times New Roman" pitchFamily="18" charset="0"/>
                <a:cs typeface="Times New Roman" pitchFamily="18" charset="0"/>
              </a:rPr>
              <a:t>forms of sound imagery. Here are a few examples of onomatopoeia:</a:t>
            </a:r>
          </a:p>
          <a:p>
            <a:pPr fontAlgn="base"/>
            <a:r>
              <a:rPr lang="en-US" dirty="0">
                <a:latin typeface="Times New Roman" pitchFamily="18" charset="0"/>
                <a:cs typeface="Times New Roman" pitchFamily="18" charset="0"/>
              </a:rPr>
              <a:t>The explosion erupted with a </a:t>
            </a:r>
            <a:r>
              <a:rPr lang="en-US" u="sng" dirty="0">
                <a:latin typeface="Times New Roman" pitchFamily="18" charset="0"/>
                <a:cs typeface="Times New Roman" pitchFamily="18" charset="0"/>
              </a:rPr>
              <a:t>boom</a:t>
            </a:r>
            <a:r>
              <a:rPr lang="en-US" dirty="0">
                <a:latin typeface="Times New Roman" pitchFamily="18" charset="0"/>
                <a:cs typeface="Times New Roman" pitchFamily="18" charset="0"/>
              </a:rPr>
              <a:t>!</a:t>
            </a:r>
          </a:p>
          <a:p>
            <a:pPr fontAlgn="base"/>
            <a:r>
              <a:rPr lang="en-US" dirty="0">
                <a:latin typeface="Times New Roman" pitchFamily="18" charset="0"/>
                <a:cs typeface="Times New Roman" pitchFamily="18" charset="0"/>
              </a:rPr>
              <a:t>The horses </a:t>
            </a:r>
            <a:r>
              <a:rPr lang="en-US" u="sng" dirty="0">
                <a:latin typeface="Times New Roman" pitchFamily="18" charset="0"/>
                <a:cs typeface="Times New Roman" pitchFamily="18" charset="0"/>
              </a:rPr>
              <a:t>clip-clopped</a:t>
            </a:r>
            <a:r>
              <a:rPr lang="en-US" dirty="0">
                <a:latin typeface="Times New Roman" pitchFamily="18" charset="0"/>
                <a:cs typeface="Times New Roman" pitchFamily="18" charset="0"/>
              </a:rPr>
              <a:t> across the street.</a:t>
            </a:r>
          </a:p>
          <a:p>
            <a:pPr>
              <a:buNone/>
            </a:pPr>
            <a:endParaRPr lang="en-US" dirty="0"/>
          </a:p>
        </p:txBody>
      </p:sp>
      <p:sp>
        <p:nvSpPr>
          <p:cNvPr id="2" name="Title 1"/>
          <p:cNvSpPr>
            <a:spLocks noGrp="1"/>
          </p:cNvSpPr>
          <p:nvPr>
            <p:ph type="title"/>
          </p:nvPr>
        </p:nvSpPr>
        <p:spPr>
          <a:xfrm>
            <a:off x="609600" y="381000"/>
            <a:ext cx="8229600" cy="1143000"/>
          </a:xfrm>
        </p:spPr>
        <p:txBody>
          <a:bodyPr>
            <a:normAutofit fontScale="90000"/>
          </a:bodyPr>
          <a:lstStyle/>
          <a:p>
            <a:r>
              <a:rPr lang="en-US" b="1" i="1" dirty="0" smtClean="0">
                <a:solidFill>
                  <a:srgbClr val="FF0000"/>
                </a:solidFill>
              </a:rPr>
              <a:t>Alliteration</a:t>
            </a:r>
            <a:r>
              <a:rPr lang="en-US" b="1" dirty="0" smtClean="0">
                <a:solidFill>
                  <a:srgbClr val="FF0000"/>
                </a:solidFill>
              </a:rPr>
              <a:t/>
            </a:r>
            <a:br>
              <a:rPr lang="en-US" b="1" dirty="0" smtClean="0">
                <a:solidFill>
                  <a:srgbClr val="FF0000"/>
                </a:solidFill>
              </a:rPr>
            </a:br>
            <a:r>
              <a:rPr lang="en-US" b="1" i="1" dirty="0" smtClean="0">
                <a:solidFill>
                  <a:srgbClr val="FF0000"/>
                </a:solidFill>
              </a:rPr>
              <a:t>&amp; Onomatopoeia </a:t>
            </a:r>
            <a:r>
              <a:rPr lang="en-US" b="1" dirty="0" smtClean="0"/>
              <a:t/>
            </a:r>
            <a:br>
              <a:rPr lang="en-US" b="1"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70000" lnSpcReduction="20000"/>
          </a:bodyPr>
          <a:lstStyle/>
          <a:p>
            <a:r>
              <a:rPr lang="en-US" dirty="0"/>
              <a:t>An </a:t>
            </a:r>
            <a:r>
              <a:rPr lang="en-US" i="1" u="sng" dirty="0">
                <a:hlinkClick r:id="rId2"/>
              </a:rPr>
              <a:t>allegory</a:t>
            </a:r>
            <a:r>
              <a:rPr lang="en-US" dirty="0"/>
              <a:t> is a story in which the characters or developments symbolize real people or events.</a:t>
            </a:r>
          </a:p>
          <a:p>
            <a:r>
              <a:rPr lang="en-US" dirty="0"/>
              <a:t>George Orwell’s </a:t>
            </a:r>
            <a:r>
              <a:rPr lang="en-US" i="1" dirty="0"/>
              <a:t>Animal Farm</a:t>
            </a:r>
            <a:r>
              <a:rPr lang="en-US" dirty="0"/>
              <a:t> is an example of an allegory; on the surface it’s about a group of animals that overthrow their human masters to establish a more egalitarian society only to watch it devolve into tyranny, but below the surface it’s about Russia’s Bolshevik revolution and the corrupting nature of power.</a:t>
            </a:r>
          </a:p>
          <a:p>
            <a:endParaRPr lang="en-US" dirty="0"/>
          </a:p>
        </p:txBody>
      </p:sp>
      <p:sp>
        <p:nvSpPr>
          <p:cNvPr id="4" name="Content Placeholder 3"/>
          <p:cNvSpPr>
            <a:spLocks noGrp="1"/>
          </p:cNvSpPr>
          <p:nvPr>
            <p:ph sz="half" idx="2"/>
          </p:nvPr>
        </p:nvSpPr>
        <p:spPr/>
        <p:txBody>
          <a:bodyPr>
            <a:normAutofit fontScale="70000" lnSpcReduction="20000"/>
          </a:bodyPr>
          <a:lstStyle/>
          <a:p>
            <a:r>
              <a:rPr lang="en-US" i="1" u="sng" dirty="0">
                <a:hlinkClick r:id="rId3"/>
              </a:rPr>
              <a:t>irony</a:t>
            </a:r>
            <a:r>
              <a:rPr lang="en-US" dirty="0"/>
              <a:t> has a broad range of meanings and applications. Its primary definition is “the use of words to convey a meaning that is the opposite of its literal meaning,” sometimes called </a:t>
            </a:r>
            <a:r>
              <a:rPr lang="en-US" i="1" dirty="0"/>
              <a:t>verbal irony</a:t>
            </a:r>
            <a:r>
              <a:rPr lang="en-US" dirty="0"/>
              <a:t>. Responding “How nice!” to unpleasant news is an example of verbal irony.</a:t>
            </a:r>
          </a:p>
        </p:txBody>
      </p:sp>
      <p:sp>
        <p:nvSpPr>
          <p:cNvPr id="2" name="Title 1"/>
          <p:cNvSpPr>
            <a:spLocks noGrp="1"/>
          </p:cNvSpPr>
          <p:nvPr>
            <p:ph type="title"/>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77500" lnSpcReduction="20000"/>
          </a:bodyPr>
          <a:lstStyle/>
          <a:p>
            <a:pPr fontAlgn="base"/>
            <a:r>
              <a:rPr lang="en-US" i="1" dirty="0"/>
              <a:t>Malapropism</a:t>
            </a:r>
            <a:endParaRPr lang="en-US" dirty="0"/>
          </a:p>
          <a:p>
            <a:pPr fontAlgn="base"/>
            <a:r>
              <a:rPr lang="en-US" dirty="0">
                <a:hlinkClick r:id="rId2" tooltip="Malapropism"/>
              </a:rPr>
              <a:t>Malapropism </a:t>
            </a:r>
            <a:r>
              <a:rPr lang="en-US" dirty="0"/>
              <a:t>is when a word is used incorrectly, often in place of one that sounds similar to the correct one. Here are a few common examples of malapropisms:</a:t>
            </a:r>
          </a:p>
          <a:p>
            <a:pPr fontAlgn="base"/>
            <a:r>
              <a:rPr lang="en-US" dirty="0"/>
              <a:t>“</a:t>
            </a:r>
            <a:r>
              <a:rPr lang="en-US" dirty="0" err="1"/>
              <a:t>Supposively</a:t>
            </a:r>
            <a:r>
              <a:rPr lang="en-US" dirty="0"/>
              <a:t>” instead of “supposedly”</a:t>
            </a:r>
          </a:p>
          <a:p>
            <a:pPr fontAlgn="base"/>
            <a:r>
              <a:rPr lang="en-US" dirty="0"/>
              <a:t>“For all intensive purposes” instead of “for all intents and purposes”</a:t>
            </a:r>
          </a:p>
          <a:p>
            <a:pPr fontAlgn="base"/>
            <a:r>
              <a:rPr lang="en-US" dirty="0"/>
              <a:t>“Fortuitously” instead of “fortunately”</a:t>
            </a:r>
          </a:p>
          <a:p>
            <a:endParaRPr lang="en-US" dirty="0"/>
          </a:p>
        </p:txBody>
      </p:sp>
      <p:sp>
        <p:nvSpPr>
          <p:cNvPr id="4" name="Content Placeholder 3"/>
          <p:cNvSpPr>
            <a:spLocks noGrp="1"/>
          </p:cNvSpPr>
          <p:nvPr>
            <p:ph sz="half" idx="2"/>
          </p:nvPr>
        </p:nvSpPr>
        <p:spPr/>
        <p:txBody>
          <a:bodyPr>
            <a:normAutofit fontScale="77500" lnSpcReduction="20000"/>
          </a:bodyPr>
          <a:lstStyle/>
          <a:p>
            <a:pPr fontAlgn="base"/>
            <a:r>
              <a:rPr lang="en-US" dirty="0">
                <a:hlinkClick r:id="rId3" tooltip="cliche"/>
              </a:rPr>
              <a:t>Cliché</a:t>
            </a:r>
            <a:endParaRPr lang="en-US" dirty="0"/>
          </a:p>
          <a:p>
            <a:pPr fontAlgn="base"/>
            <a:r>
              <a:rPr lang="en-US" dirty="0"/>
              <a:t>A </a:t>
            </a:r>
            <a:r>
              <a:rPr lang="en-US" dirty="0">
                <a:hlinkClick r:id="rId4" tooltip="Cliché"/>
              </a:rPr>
              <a:t>cliché </a:t>
            </a:r>
            <a:r>
              <a:rPr lang="en-US" dirty="0"/>
              <a:t>is an overused saying or idea which has lost its original meaning or power. Clichés are to be avoided because they are trite and shallow. Here are a few common examples of clichés:</a:t>
            </a:r>
          </a:p>
          <a:p>
            <a:pPr fontAlgn="base"/>
            <a:r>
              <a:rPr lang="en-US" dirty="0"/>
              <a:t>Time heals all wounds</a:t>
            </a:r>
          </a:p>
          <a:p>
            <a:pPr fontAlgn="base"/>
            <a:r>
              <a:rPr lang="en-US" dirty="0"/>
              <a:t>What goes around comes around</a:t>
            </a:r>
          </a:p>
          <a:p>
            <a:pPr fontAlgn="base"/>
            <a:r>
              <a:rPr lang="en-US" dirty="0"/>
              <a:t>Every cloud has a silver lining</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70000" lnSpcReduction="20000"/>
          </a:bodyPr>
          <a:lstStyle/>
          <a:p>
            <a:pPr>
              <a:buNone/>
            </a:pPr>
            <a:r>
              <a:rPr lang="en-US" sz="4000" b="1" dirty="0"/>
              <a:t>simile</a:t>
            </a:r>
          </a:p>
          <a:p>
            <a:r>
              <a:rPr lang="en-US" dirty="0">
                <a:latin typeface="Times New Roman" pitchFamily="18" charset="0"/>
                <a:cs typeface="Times New Roman" pitchFamily="18" charset="0"/>
              </a:rPr>
              <a:t>Metaphor is often confused with </a:t>
            </a:r>
            <a:r>
              <a:rPr lang="en-US" i="1" u="sng" dirty="0">
                <a:latin typeface="Times New Roman" pitchFamily="18" charset="0"/>
                <a:cs typeface="Times New Roman" pitchFamily="18" charset="0"/>
                <a:hlinkClick r:id="rId2"/>
              </a:rPr>
              <a:t>simile</a:t>
            </a:r>
            <a:r>
              <a:rPr lang="en-US" dirty="0">
                <a:latin typeface="Times New Roman" pitchFamily="18" charset="0"/>
                <a:cs typeface="Times New Roman" pitchFamily="18" charset="0"/>
              </a:rPr>
              <a:t>, a figure of speech in which two unlike things are compared; this comparison often uses the word </a:t>
            </a:r>
            <a:r>
              <a:rPr lang="en-US" i="1" dirty="0">
                <a:latin typeface="Times New Roman" pitchFamily="18" charset="0"/>
                <a:cs typeface="Times New Roman" pitchFamily="18" charset="0"/>
              </a:rPr>
              <a:t>like </a:t>
            </a:r>
            <a:r>
              <a:rPr lang="en-US" dirty="0">
                <a:latin typeface="Times New Roman" pitchFamily="18" charset="0"/>
                <a:cs typeface="Times New Roman" pitchFamily="18" charset="0"/>
              </a:rPr>
              <a:t>or </a:t>
            </a:r>
            <a:r>
              <a:rPr lang="en-US" i="1" dirty="0">
                <a:latin typeface="Times New Roman" pitchFamily="18" charset="0"/>
                <a:cs typeface="Times New Roman" pitchFamily="18" charset="0"/>
              </a:rPr>
              <a:t>as</a:t>
            </a:r>
            <a:r>
              <a:rPr lang="en-US" dirty="0">
                <a:latin typeface="Times New Roman" pitchFamily="18" charset="0"/>
                <a:cs typeface="Times New Roman" pitchFamily="18" charset="0"/>
              </a:rPr>
              <a:t>.</a:t>
            </a:r>
          </a:p>
          <a:p>
            <a:r>
              <a:rPr lang="en-US" dirty="0" smtClean="0">
                <a:latin typeface="Times New Roman" pitchFamily="18" charset="0"/>
                <a:cs typeface="Times New Roman" pitchFamily="18" charset="0"/>
              </a:rPr>
              <a:t>Example:-</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she is like a rose</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as thorny as a rose bush</a:t>
            </a:r>
            <a:r>
              <a:rPr lang="en-US" dirty="0">
                <a:latin typeface="Times New Roman" pitchFamily="18" charset="0"/>
                <a:cs typeface="Times New Roman" pitchFamily="18" charset="0"/>
              </a:rPr>
              <a:t> are examples of </a:t>
            </a:r>
            <a:r>
              <a:rPr lang="en-US" i="1" dirty="0" smtClean="0">
                <a:latin typeface="Times New Roman" pitchFamily="18" charset="0"/>
                <a:cs typeface="Times New Roman" pitchFamily="18" charset="0"/>
              </a:rPr>
              <a:t>simile</a:t>
            </a:r>
            <a:r>
              <a:rPr lang="en-US" i="1" dirty="0" smtClean="0"/>
              <a:t>.</a:t>
            </a:r>
          </a:p>
          <a:p>
            <a:endParaRPr lang="en-US" dirty="0"/>
          </a:p>
          <a:p>
            <a:endParaRPr lang="en-US" dirty="0"/>
          </a:p>
        </p:txBody>
      </p:sp>
      <p:sp>
        <p:nvSpPr>
          <p:cNvPr id="4" name="Content Placeholder 3"/>
          <p:cNvSpPr>
            <a:spLocks noGrp="1"/>
          </p:cNvSpPr>
          <p:nvPr>
            <p:ph sz="half" idx="2"/>
          </p:nvPr>
        </p:nvSpPr>
        <p:spPr/>
        <p:txBody>
          <a:bodyPr>
            <a:normAutofit fontScale="70000" lnSpcReduction="20000"/>
          </a:bodyPr>
          <a:lstStyle/>
          <a:p>
            <a:pPr>
              <a:buNone/>
            </a:pPr>
            <a:r>
              <a:rPr lang="en-US" dirty="0" smtClean="0"/>
              <a:t>Analogy</a:t>
            </a:r>
            <a:endParaRPr lang="en-US" dirty="0"/>
          </a:p>
          <a:p>
            <a:r>
              <a:rPr lang="en-US" dirty="0">
                <a:latin typeface="Times New Roman" pitchFamily="18" charset="0"/>
                <a:cs typeface="Times New Roman" pitchFamily="18" charset="0"/>
              </a:rPr>
              <a:t>Simile and metaphor are both forms of </a:t>
            </a:r>
            <a:r>
              <a:rPr lang="en-US" i="1" u="sng" dirty="0">
                <a:latin typeface="Times New Roman" pitchFamily="18" charset="0"/>
                <a:cs typeface="Times New Roman" pitchFamily="18" charset="0"/>
                <a:hlinkClick r:id="rId3"/>
              </a:rPr>
              <a:t>analogy</a:t>
            </a:r>
            <a:r>
              <a:rPr lang="en-US" dirty="0">
                <a:latin typeface="Times New Roman" pitchFamily="18" charset="0"/>
                <a:cs typeface="Times New Roman" pitchFamily="18" charset="0"/>
              </a:rPr>
              <a:t>, the illustration of one idea by a more familiar or accessible idea that is in some way parallel.</a:t>
            </a:r>
          </a:p>
          <a:p>
            <a:r>
              <a:rPr lang="en-US" dirty="0">
                <a:latin typeface="Times New Roman" pitchFamily="18" charset="0"/>
                <a:cs typeface="Times New Roman" pitchFamily="18" charset="0"/>
              </a:rPr>
              <a:t>In his novel </a:t>
            </a:r>
            <a:r>
              <a:rPr lang="en-US" i="1" dirty="0">
                <a:latin typeface="Times New Roman" pitchFamily="18" charset="0"/>
                <a:cs typeface="Times New Roman" pitchFamily="18" charset="0"/>
              </a:rPr>
              <a:t>Cocktail Time</a:t>
            </a:r>
            <a:r>
              <a:rPr lang="en-US" dirty="0">
                <a:latin typeface="Times New Roman" pitchFamily="18" charset="0"/>
                <a:cs typeface="Times New Roman" pitchFamily="18" charset="0"/>
              </a:rPr>
              <a:t>, P.G. Wodehouse uses the analogy of a man expecting to hear a rose petal drop in the Grand Canyon to illustrate the futility of a novelist hoping for swift success. It is as unlikely to hear that rose petal drop as it is for a novelist to get great success on their first try.</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62500" lnSpcReduction="20000"/>
          </a:bodyPr>
          <a:lstStyle/>
          <a:p>
            <a:r>
              <a:rPr lang="en-US" dirty="0"/>
              <a:t>Similar to paradox, the rhetorical device </a:t>
            </a:r>
            <a:r>
              <a:rPr lang="en-US" i="1" u="sng" dirty="0">
                <a:hlinkClick r:id="rId2"/>
              </a:rPr>
              <a:t>oxymoron</a:t>
            </a:r>
            <a:r>
              <a:rPr lang="en-US" dirty="0"/>
              <a:t> uses contradiction, but an oxymoron is more compressed than a paradox.</a:t>
            </a:r>
          </a:p>
          <a:p>
            <a:r>
              <a:rPr lang="en-US" dirty="0"/>
              <a:t>An oxymoron is a figure of speech that produces an incongruous, seemingly self-contradictory effect, such as in the phrase </a:t>
            </a:r>
            <a:r>
              <a:rPr lang="en-US" i="1" u="sng" dirty="0" err="1">
                <a:hlinkClick r:id="rId3"/>
              </a:rPr>
              <a:t>humblebrag</a:t>
            </a:r>
            <a:r>
              <a:rPr lang="en-US" dirty="0"/>
              <a:t> or </a:t>
            </a:r>
            <a:r>
              <a:rPr lang="en-US" i="1" dirty="0"/>
              <a:t>cruel kindness</a:t>
            </a:r>
            <a:r>
              <a:rPr lang="en-US" dirty="0"/>
              <a:t>, or more famously in Shakespeare’s </a:t>
            </a:r>
            <a:r>
              <a:rPr lang="en-US" i="1" dirty="0"/>
              <a:t>Romeo and Juliet</a:t>
            </a:r>
            <a:r>
              <a:rPr lang="en-US" dirty="0"/>
              <a:t> when Romeo utters the lines “O loving hate” and “O heavy lightness” in the opening scene.</a:t>
            </a:r>
          </a:p>
          <a:p>
            <a:endParaRPr lang="en-US" dirty="0"/>
          </a:p>
        </p:txBody>
      </p:sp>
      <p:sp>
        <p:nvSpPr>
          <p:cNvPr id="4" name="Content Placeholder 3"/>
          <p:cNvSpPr>
            <a:spLocks noGrp="1"/>
          </p:cNvSpPr>
          <p:nvPr>
            <p:ph sz="half" idx="2"/>
          </p:nvPr>
        </p:nvSpPr>
        <p:spPr/>
        <p:txBody>
          <a:bodyPr>
            <a:normAutofit fontScale="62500" lnSpcReduction="20000"/>
          </a:bodyPr>
          <a:lstStyle/>
          <a:p>
            <a:pPr>
              <a:buNone/>
            </a:pPr>
            <a:r>
              <a:rPr lang="en-US" b="1" dirty="0" smtClean="0"/>
              <a:t>Paradox</a:t>
            </a:r>
          </a:p>
          <a:p>
            <a:r>
              <a:rPr lang="en-US" dirty="0" smtClean="0"/>
              <a:t>A </a:t>
            </a:r>
            <a:r>
              <a:rPr lang="en-US" i="1" u="sng" dirty="0" smtClean="0">
                <a:hlinkClick r:id="rId4"/>
              </a:rPr>
              <a:t>paradox</a:t>
            </a:r>
            <a:r>
              <a:rPr lang="en-US" dirty="0" smtClean="0"/>
              <a:t> is a statement or proposition that seems self-contradictory or absurd but may in reality express a truth or tension.</a:t>
            </a:r>
          </a:p>
          <a:p>
            <a:r>
              <a:rPr lang="en-US" dirty="0" smtClean="0"/>
              <a:t>William Wordsworth offers an example of paradox in his poem </a:t>
            </a:r>
            <a:r>
              <a:rPr lang="en-US" i="1" dirty="0" smtClean="0"/>
              <a:t>My Heart Leaps </a:t>
            </a:r>
            <a:r>
              <a:rPr lang="en-US" i="1" dirty="0" err="1" smtClean="0"/>
              <a:t>Up</a:t>
            </a:r>
            <a:r>
              <a:rPr lang="en-US" dirty="0" err="1" smtClean="0"/>
              <a:t>with</a:t>
            </a:r>
            <a:r>
              <a:rPr lang="en-US" dirty="0" smtClean="0"/>
              <a:t> the line “the Child is father of the Man.” This expression defies common sense on a literal level, but expresses a deeper truth that our dominant character traits are formed when we are young, and they continue to shape our experiences as adults. </a:t>
            </a:r>
            <a:r>
              <a:rPr lang="en-US" i="1" dirty="0" smtClean="0"/>
              <a:t>Paradox</a:t>
            </a:r>
            <a:r>
              <a:rPr lang="en-US" dirty="0" smtClean="0"/>
              <a:t> comes from the Greek word </a:t>
            </a:r>
            <a:r>
              <a:rPr lang="en-US" i="1" dirty="0" err="1" smtClean="0"/>
              <a:t>parádoxos</a:t>
            </a:r>
            <a:r>
              <a:rPr lang="en-US" dirty="0" smtClean="0"/>
              <a:t>, which means “beyond belief.”</a:t>
            </a:r>
          </a:p>
          <a:p>
            <a:endParaRPr lang="en-US" dirty="0"/>
          </a:p>
        </p:txBody>
      </p:sp>
      <p:sp>
        <p:nvSpPr>
          <p:cNvPr id="2" name="Title 1"/>
          <p:cNvSpPr>
            <a:spLocks noGrp="1"/>
          </p:cNvSpPr>
          <p:nvPr>
            <p:ph type="title"/>
          </p:nvPr>
        </p:nvSpPr>
        <p:spPr>
          <a:ln/>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en-US" b="1" dirty="0" smtClean="0">
                <a:latin typeface="Times New Roman" pitchFamily="18" charset="0"/>
                <a:cs typeface="Times New Roman" pitchFamily="18" charset="0"/>
              </a:rPr>
              <a:t> </a:t>
            </a:r>
            <a:r>
              <a:rPr lang="en-US" b="1" i="1" u="sng" dirty="0" smtClean="0">
                <a:latin typeface="Times New Roman" pitchFamily="18" charset="0"/>
                <a:cs typeface="Times New Roman" pitchFamily="18" charset="0"/>
              </a:rPr>
              <a:t>Oxymoron</a:t>
            </a:r>
            <a:r>
              <a:rPr lang="en-US" b="1" u="sng" dirty="0" smtClean="0">
                <a:latin typeface="Times New Roman" pitchFamily="18" charset="0"/>
                <a:cs typeface="Times New Roman" pitchFamily="18" charset="0"/>
              </a:rPr>
              <a:t>&amp; Paradox</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3505200"/>
          </a:xfrm>
        </p:spPr>
        <p:txBody>
          <a:bodyPr/>
          <a:lstStyle/>
          <a:p>
            <a:r>
              <a:rPr lang="en-US" b="1" dirty="0" smtClean="0">
                <a:solidFill>
                  <a:srgbClr val="00B050"/>
                </a:solidFill>
                <a:latin typeface="Times New Roman" pitchFamily="18" charset="0"/>
                <a:cs typeface="Times New Roman" pitchFamily="18" charset="0"/>
              </a:rPr>
              <a:t>THANK YOU</a:t>
            </a:r>
            <a:endParaRPr lang="en-US" b="1" dirty="0">
              <a:solidFill>
                <a:srgbClr val="00B05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60</TotalTime>
  <Words>80</Words>
  <Application>Microsoft Office PowerPoint</Application>
  <PresentationFormat>On-screen Show (4:3)</PresentationFormat>
  <Paragraphs>62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Literary Terms &amp; Its Use</vt:lpstr>
      <vt:lpstr>What is Literary terms? </vt:lpstr>
      <vt:lpstr>Use of Literary Terms </vt:lpstr>
      <vt:lpstr>Hyperbole</vt:lpstr>
      <vt:lpstr>  </vt:lpstr>
      <vt:lpstr>Alliteration &amp; Onomatopoeia  </vt:lpstr>
      <vt:lpstr>Slide 7</vt:lpstr>
      <vt:lpstr>Slide 8</vt:lpstr>
      <vt:lpstr>Slide 9</vt:lpstr>
      <vt:lpstr> Oxymoron&amp; Paradox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Naresh</dc:creator>
  <cp:lastModifiedBy>ANITA RANI</cp:lastModifiedBy>
  <cp:revision>10</cp:revision>
  <dcterms:created xsi:type="dcterms:W3CDTF">2020-03-23T04:22:55Z</dcterms:created>
  <dcterms:modified xsi:type="dcterms:W3CDTF">2020-03-24T11:51:22Z</dcterms:modified>
</cp:coreProperties>
</file>